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1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639" r:id="rId2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32" Type="http://schemas.openxmlformats.org/officeDocument/2006/relationships/slide" Target="slides/slide116.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818.xml"/><Relationship Id="rId2" Type="http://schemas.openxmlformats.org/officeDocument/2006/relationships/image" Target="../media/image263.wmf"/></Relationships>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50" name="Rectangle 2">
            <a:extLst>
              <a:ext uri="{FF2B5EF4-FFF2-40B4-BE49-F238E27FC236}">
                <a16:creationId xmlns:a16="http://schemas.microsoft.com/office/drawing/2014/main" id="{5699B448-44D5-46D9-BB6B-8DFFCB6E9AE3}"/>
              </a:ext>
            </a:extLst>
          </p:cNvPr>
          <p:cNvSpPr>
            <a:spLocks noGrp="1" noChangeArrowheads="1"/>
          </p:cNvSpPr>
          <p:nvPr>
            <p:ph type="title"/>
          </p:nvPr>
        </p:nvSpPr>
        <p:spPr>
          <a:xfrm>
            <a:off x="1600200" y="457200"/>
            <a:ext cx="6934200" cy="762000"/>
          </a:xfrm>
        </p:spPr>
        <p:txBody>
          <a:bodyPr/>
          <a:lstStyle/>
          <a:p>
            <a:pPr>
              <a:lnSpc>
                <a:spcPct val="95000"/>
              </a:lnSpc>
            </a:pPr>
            <a:r>
              <a:rPr lang="en-US" altLang="zh-CN">
                <a:ea typeface="宋体" panose="02010600030101010101" pitchFamily="2" charset="-122"/>
              </a:rPr>
              <a:t>Role in Fermilab’s Future</a:t>
            </a:r>
            <a:br>
              <a:rPr lang="en-US" altLang="zh-CN">
                <a:ea typeface="宋体" panose="02010600030101010101" pitchFamily="2" charset="-122"/>
              </a:rPr>
            </a:br>
            <a:r>
              <a:rPr lang="en-US" altLang="zh-CN" sz="2400">
                <a:ea typeface="宋体" panose="02010600030101010101" pitchFamily="2" charset="-122"/>
              </a:rPr>
              <a:t>Fermilab Long Range Plan</a:t>
            </a:r>
          </a:p>
        </p:txBody>
      </p:sp>
      <p:sp>
        <p:nvSpPr>
          <p:cNvPr id="744451" name="Rectangle 3">
            <a:extLst>
              <a:ext uri="{FF2B5EF4-FFF2-40B4-BE49-F238E27FC236}">
                <a16:creationId xmlns:a16="http://schemas.microsoft.com/office/drawing/2014/main" id="{B720C8EF-ECDF-7E3B-6EB4-B23586A29B9B}"/>
              </a:ext>
            </a:extLst>
          </p:cNvPr>
          <p:cNvSpPr>
            <a:spLocks noGrp="1" noChangeArrowheads="1"/>
          </p:cNvSpPr>
          <p:nvPr>
            <p:ph type="body" idx="1"/>
          </p:nvPr>
        </p:nvSpPr>
        <p:spPr>
          <a:xfrm>
            <a:off x="609600" y="1417638"/>
            <a:ext cx="7924800" cy="4267200"/>
          </a:xfrm>
        </p:spPr>
        <p:txBody>
          <a:bodyPr/>
          <a:lstStyle/>
          <a:p>
            <a:r>
              <a:rPr lang="en-US" altLang="zh-CN">
                <a:ea typeface="宋体" panose="02010600030101010101" pitchFamily="2" charset="-122"/>
              </a:rPr>
              <a:t>Fermilab is the sole remaining U.S. laboratory providing facilities in support of accelerator-based Elementary Particle Physics.</a:t>
            </a:r>
          </a:p>
          <a:p>
            <a:pPr>
              <a:spcBef>
                <a:spcPct val="70000"/>
              </a:spcBef>
            </a:pPr>
            <a:r>
              <a:rPr lang="en-US" altLang="zh-CN">
                <a:ea typeface="宋体" panose="02010600030101010101" pitchFamily="2" charset="-122"/>
              </a:rPr>
              <a:t>The Fermilab long-term</a:t>
            </a:r>
          </a:p>
          <a:p>
            <a:pPr>
              <a:spcBef>
                <a:spcPct val="0"/>
              </a:spcBef>
              <a:buClr>
                <a:schemeClr val="accent2"/>
              </a:buClr>
              <a:buFontTx/>
              <a:buNone/>
            </a:pPr>
            <a:r>
              <a:rPr lang="en-US" altLang="zh-CN">
                <a:ea typeface="宋体" panose="02010600030101010101" pitchFamily="2" charset="-122"/>
              </a:rPr>
              <a:t>	strategy is fully aligned</a:t>
            </a:r>
          </a:p>
          <a:p>
            <a:pPr>
              <a:spcBef>
                <a:spcPct val="0"/>
              </a:spcBef>
              <a:buClr>
                <a:schemeClr val="accent2"/>
              </a:buClr>
              <a:buFontTx/>
              <a:buNone/>
            </a:pPr>
            <a:r>
              <a:rPr lang="en-US" altLang="zh-CN">
                <a:ea typeface="宋体" panose="02010600030101010101" pitchFamily="2" charset="-122"/>
              </a:rPr>
              <a:t>	with the HEPAP/P5 plan:</a:t>
            </a:r>
          </a:p>
          <a:p>
            <a:pPr lvl="1">
              <a:buFont typeface="Arial Unicode MS" pitchFamily="34" charset="-128"/>
              <a:buChar char="−"/>
            </a:pPr>
            <a:r>
              <a:rPr lang="en-US" altLang="zh-CN">
                <a:ea typeface="宋体" panose="02010600030101010101" pitchFamily="2" charset="-122"/>
              </a:rPr>
              <a:t>Energy and intensity frontiers</a:t>
            </a:r>
          </a:p>
          <a:p>
            <a:pPr lvl="1">
              <a:spcBef>
                <a:spcPct val="0"/>
              </a:spcBef>
              <a:buFontTx/>
              <a:buNone/>
            </a:pPr>
            <a:r>
              <a:rPr lang="en-US" altLang="zh-CN">
                <a:ea typeface="宋体" panose="02010600030101010101" pitchFamily="2" charset="-122"/>
              </a:rPr>
              <a:t>	share strong reliance on</a:t>
            </a:r>
          </a:p>
          <a:p>
            <a:pPr lvl="1">
              <a:spcBef>
                <a:spcPct val="0"/>
              </a:spcBef>
              <a:buFontTx/>
              <a:buNone/>
            </a:pPr>
            <a:r>
              <a:rPr lang="en-US" altLang="zh-CN">
                <a:ea typeface="宋体" panose="02010600030101010101" pitchFamily="2" charset="-122"/>
              </a:rPr>
              <a:t>	accelerators</a:t>
            </a:r>
          </a:p>
          <a:p>
            <a:pPr lvl="1">
              <a:spcBef>
                <a:spcPct val="0"/>
              </a:spcBef>
              <a:buFontTx/>
              <a:buNone/>
            </a:pPr>
            <a:endParaRPr lang="en-US" altLang="zh-CN">
              <a:ea typeface="宋体" panose="02010600030101010101" pitchFamily="2" charset="-122"/>
            </a:endParaRPr>
          </a:p>
          <a:p>
            <a:pPr lvl="1">
              <a:spcBef>
                <a:spcPct val="0"/>
              </a:spcBef>
              <a:buFontTx/>
              <a:buNone/>
            </a:pPr>
            <a:endParaRPr lang="en-US" altLang="zh-CN">
              <a:ea typeface="宋体" panose="02010600030101010101" pitchFamily="2" charset="-122"/>
            </a:endParaRPr>
          </a:p>
          <a:p>
            <a:pPr lvl="1">
              <a:spcBef>
                <a:spcPct val="0"/>
              </a:spcBef>
              <a:buFontTx/>
              <a:buNone/>
            </a:pPr>
            <a:endParaRPr lang="en-US" altLang="zh-CN">
              <a:ea typeface="宋体" panose="02010600030101010101" pitchFamily="2" charset="-122"/>
            </a:endParaRPr>
          </a:p>
          <a:p>
            <a:pPr>
              <a:spcBef>
                <a:spcPct val="0"/>
              </a:spcBef>
              <a:buClr>
                <a:schemeClr val="accent2"/>
              </a:buClr>
              <a:buFontTx/>
              <a:buNone/>
            </a:pPr>
            <a:r>
              <a:rPr lang="en-US" altLang="zh-CN">
                <a:ea typeface="宋体" panose="02010600030101010101" pitchFamily="2" charset="-122"/>
              </a:rPr>
              <a:t>	“The panel recommends an R&amp;D program in the immediate future to design a multi-megawatt proton source at Fermilab and a neutrino beamline to DUSEL… “</a:t>
            </a:r>
          </a:p>
          <a:p>
            <a:pPr lvl="1">
              <a:spcBef>
                <a:spcPct val="0"/>
              </a:spcBef>
              <a:buFontTx/>
              <a:buNone/>
            </a:pPr>
            <a:r>
              <a:rPr lang="en-US" altLang="zh-CN">
                <a:solidFill>
                  <a:schemeClr val="hlink"/>
                </a:solidFill>
                <a:ea typeface="宋体" panose="02010600030101010101" pitchFamily="2" charset="-122"/>
              </a:rPr>
              <a:t>(</a:t>
            </a:r>
            <a:r>
              <a:rPr lang="en-US" altLang="zh-CN" sz="1600">
                <a:solidFill>
                  <a:schemeClr val="hlink"/>
                </a:solidFill>
                <a:ea typeface="宋体" panose="02010600030101010101" pitchFamily="2" charset="-122"/>
              </a:rPr>
              <a:t>www.science.doe.gov/hep/files/pdfs/P5_Report%2006022008.pdf)</a:t>
            </a:r>
          </a:p>
        </p:txBody>
      </p:sp>
      <p:pic>
        <p:nvPicPr>
          <p:cNvPr id="744452" name="Picture 4">
            <a:extLst>
              <a:ext uri="{FF2B5EF4-FFF2-40B4-BE49-F238E27FC236}">
                <a16:creationId xmlns:a16="http://schemas.microsoft.com/office/drawing/2014/main" id="{00B36C27-14AE-72B5-938B-683FD823A4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2057400"/>
            <a:ext cx="5242439" cy="4529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